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embeddedFontLst>
    <p:embeddedFont>
      <p:font typeface="Century Gothic"/>
      <p:regular r:id="rId9"/>
      <p:bold r:id="rId10"/>
      <p:italic r:id="rId11"/>
      <p:boldItalic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CenturyGothic-italic.fntdata"/><Relationship Id="rId10" Type="http://schemas.openxmlformats.org/officeDocument/2006/relationships/font" Target="fonts/CenturyGothic-bold.fntdata"/><Relationship Id="rId12" Type="http://schemas.openxmlformats.org/officeDocument/2006/relationships/font" Target="fonts/CenturyGothic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CenturyGothic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f3506c17f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8f3506c17f_2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bg>
      <p:bgPr>
        <a:solidFill>
          <a:schemeClr val="accen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logo&#10;&#10;Description automatically generated"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1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bg>
      <p:bgPr>
        <a:solidFill>
          <a:schemeClr val="l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logo&#10;&#10;Description automatically generated" id="14" name="Google Shape;1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bg>
      <p:bgPr>
        <a:solidFill>
          <a:schemeClr val="accent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logo&#10;&#10;Description automatically generated" id="16" name="Google Shape;1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7.jpg"/><Relationship Id="rId10" Type="http://schemas.openxmlformats.org/officeDocument/2006/relationships/hyperlink" Target="https://twitter.com/solidtubez?lang=en" TargetMode="External"/><Relationship Id="rId12" Type="http://schemas.openxmlformats.org/officeDocument/2006/relationships/hyperlink" Target="https://twitter.com/alisondowdney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twitter.com/phennex" TargetMode="External"/><Relationship Id="rId4" Type="http://schemas.openxmlformats.org/officeDocument/2006/relationships/image" Target="../media/image8.png"/><Relationship Id="rId9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hyperlink" Target="https://twitter.com/saiyampathak" TargetMode="External"/><Relationship Id="rId7" Type="http://schemas.openxmlformats.org/officeDocument/2006/relationships/image" Target="../media/image5.jpg"/><Relationship Id="rId8" Type="http://schemas.openxmlformats.org/officeDocument/2006/relationships/hyperlink" Target="https://twitter.com/idvoretskyi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/>
        </p:nvSpPr>
        <p:spPr>
          <a:xfrm>
            <a:off x="559900" y="4504702"/>
            <a:ext cx="10515600" cy="11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i="1" lang="en-US" sz="2400">
                <a:solidFill>
                  <a:schemeClr val="lt1"/>
                </a:solidFill>
              </a:rPr>
              <a:t>Alison Dowdney, Weaveworks</a:t>
            </a:r>
            <a:endParaRPr i="1" sz="2400">
              <a:solidFill>
                <a:schemeClr val="lt1"/>
              </a:solidFill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i="1" lang="en-US" sz="2400">
                <a:solidFill>
                  <a:schemeClr val="lt1"/>
                </a:solidFill>
              </a:rPr>
              <a:t>Jessica Andersson, Annotell</a:t>
            </a:r>
            <a:endParaRPr i="1" sz="2400">
              <a:solidFill>
                <a:schemeClr val="lt1"/>
              </a:solidFill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i="1" lang="en-US" sz="2400">
                <a:solidFill>
                  <a:schemeClr val="lt1"/>
                </a:solidFill>
              </a:rPr>
              <a:t>Kasper Nissen, Lunar</a:t>
            </a:r>
            <a:endParaRPr i="1" sz="2400">
              <a:solidFill>
                <a:schemeClr val="lt1"/>
              </a:solidFill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i="1" lang="en-US" sz="2400">
                <a:solidFill>
                  <a:schemeClr val="lt1"/>
                </a:solidFill>
              </a:rPr>
              <a:t>Saiyam Pathak, Walmart Labs</a:t>
            </a:r>
            <a:endParaRPr i="1" sz="2400">
              <a:solidFill>
                <a:schemeClr val="lt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chemeClr val="lt1"/>
                </a:solidFill>
              </a:rPr>
              <a:t>Moderated by:</a:t>
            </a:r>
            <a:endParaRPr i="1" sz="2400">
              <a:solidFill>
                <a:schemeClr val="lt1"/>
              </a:solidFill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i="1" lang="en-US" sz="2400">
                <a:solidFill>
                  <a:schemeClr val="lt1"/>
                </a:solidFill>
              </a:rPr>
              <a:t>Ihor Dvoretskyi, CNCF</a:t>
            </a:r>
            <a:endParaRPr i="1" sz="2400">
              <a:solidFill>
                <a:schemeClr val="lt1"/>
              </a:solidFill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559904" y="21398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000">
                <a:solidFill>
                  <a:schemeClr val="lt1"/>
                </a:solidFill>
              </a:rPr>
              <a:t>CNCF Ambassadors: Building the Cloud Native Community</a:t>
            </a:r>
            <a:endParaRPr b="1" sz="6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359532" y="-14807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b="1" lang="en-US" sz="4000">
                <a:solidFill>
                  <a:schemeClr val="lt1"/>
                </a:solidFill>
              </a:rPr>
              <a:t>Speakers</a:t>
            </a:r>
            <a:endParaRPr/>
          </a:p>
        </p:txBody>
      </p:sp>
      <p:grpSp>
        <p:nvGrpSpPr>
          <p:cNvPr id="97" name="Google Shape;97;p17"/>
          <p:cNvGrpSpPr/>
          <p:nvPr/>
        </p:nvGrpSpPr>
        <p:grpSpPr>
          <a:xfrm>
            <a:off x="310813" y="1783725"/>
            <a:ext cx="11570369" cy="2790333"/>
            <a:chOff x="322081" y="1771125"/>
            <a:chExt cx="11570369" cy="2790333"/>
          </a:xfrm>
        </p:grpSpPr>
        <p:sp>
          <p:nvSpPr>
            <p:cNvPr id="98" name="Google Shape;98;p17"/>
            <p:cNvSpPr txBox="1"/>
            <p:nvPr/>
          </p:nvSpPr>
          <p:spPr>
            <a:xfrm>
              <a:off x="7791472" y="3692958"/>
              <a:ext cx="1527300" cy="86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latin typeface="Century Gothic"/>
                  <a:ea typeface="Century Gothic"/>
                  <a:cs typeface="Century Gothic"/>
                  <a:sym typeface="Century Gothic"/>
                </a:rPr>
                <a:t>Kasper Nissen</a:t>
              </a:r>
              <a:br>
                <a:rPr lang="en-US">
                  <a:latin typeface="Century Gothic"/>
                  <a:ea typeface="Century Gothic"/>
                  <a:cs typeface="Century Gothic"/>
                  <a:sym typeface="Century Gothic"/>
                </a:rPr>
              </a:br>
              <a:r>
                <a:rPr lang="en-US" u="sng">
                  <a:solidFill>
                    <a:schemeClr val="hlink"/>
                  </a:solidFill>
                  <a:latin typeface="Century Gothic"/>
                  <a:ea typeface="Century Gothic"/>
                  <a:cs typeface="Century Gothic"/>
                  <a:sym typeface="Century Gothic"/>
                  <a:hlinkClick r:id="rId3"/>
                </a:rPr>
                <a:t>@phennex</a:t>
              </a:r>
              <a:endParaRPr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pic>
          <p:nvPicPr>
            <p:cNvPr id="99" name="Google Shape;99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684975" y="1772850"/>
              <a:ext cx="1828800" cy="1828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0" name="Google Shape;100;p17"/>
            <p:cNvPicPr preferRelativeResize="0"/>
            <p:nvPr/>
          </p:nvPicPr>
          <p:blipFill rotWithShape="1">
            <a:blip r:embed="rId5">
              <a:alphaModFix/>
            </a:blip>
            <a:srcRect b="15555" l="0" r="0" t="15555"/>
            <a:stretch/>
          </p:blipFill>
          <p:spPr>
            <a:xfrm>
              <a:off x="9823350" y="1772850"/>
              <a:ext cx="1752900" cy="17529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01" name="Google Shape;101;p17"/>
            <p:cNvSpPr txBox="1"/>
            <p:nvPr/>
          </p:nvSpPr>
          <p:spPr>
            <a:xfrm>
              <a:off x="9482850" y="3500239"/>
              <a:ext cx="2409600" cy="84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Saiyam Pathak</a:t>
              </a:r>
              <a:endParaRPr b="1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>
                  <a:solidFill>
                    <a:srgbClr val="515EA1"/>
                  </a:solidFill>
                  <a:latin typeface="Century Gothic"/>
                  <a:ea typeface="Century Gothic"/>
                  <a:cs typeface="Century Gothic"/>
                  <a:sym typeface="Century Gothic"/>
                  <a:hlinkClick r:id="rId6"/>
                </a:rPr>
                <a:t>@saiyampathak</a:t>
              </a:r>
              <a:endPara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grpSp>
          <p:nvGrpSpPr>
            <p:cNvPr id="102" name="Google Shape;102;p17"/>
            <p:cNvGrpSpPr/>
            <p:nvPr/>
          </p:nvGrpSpPr>
          <p:grpSpPr>
            <a:xfrm>
              <a:off x="322081" y="1771500"/>
              <a:ext cx="2247300" cy="2747950"/>
              <a:chOff x="322081" y="1771500"/>
              <a:chExt cx="2247300" cy="2747950"/>
            </a:xfrm>
          </p:grpSpPr>
          <p:pic>
            <p:nvPicPr>
              <p:cNvPr id="103" name="Google Shape;103;p17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595367" y="1771500"/>
                <a:ext cx="1828800" cy="1831500"/>
              </a:xfrm>
              <a:prstGeom prst="ellipse">
                <a:avLst/>
              </a:prstGeom>
              <a:noFill/>
              <a:ln>
                <a:noFill/>
              </a:ln>
            </p:spPr>
          </p:pic>
          <p:sp>
            <p:nvSpPr>
              <p:cNvPr id="104" name="Google Shape;104;p17"/>
              <p:cNvSpPr txBox="1"/>
              <p:nvPr/>
            </p:nvSpPr>
            <p:spPr>
              <a:xfrm>
                <a:off x="322081" y="3734950"/>
                <a:ext cx="2247300" cy="7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>
                    <a:solidFill>
                      <a:srgbClr val="000000"/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Ihor Dvoretskyi</a:t>
                </a:r>
                <a:endParaRPr b="1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u="sng">
                    <a:solidFill>
                      <a:schemeClr val="hlink"/>
                    </a:solidFill>
                    <a:latin typeface="Century Gothic"/>
                    <a:ea typeface="Century Gothic"/>
                    <a:cs typeface="Century Gothic"/>
                    <a:sym typeface="Century Gothic"/>
                    <a:hlinkClick r:id="rId8"/>
                  </a:rPr>
                  <a:t>@idvoretskyi</a:t>
                </a:r>
                <a:endParaRPr b="1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  <p:grpSp>
          <p:nvGrpSpPr>
            <p:cNvPr id="105" name="Google Shape;105;p17"/>
            <p:cNvGrpSpPr/>
            <p:nvPr/>
          </p:nvGrpSpPr>
          <p:grpSpPr>
            <a:xfrm>
              <a:off x="5485603" y="1771125"/>
              <a:ext cx="1889784" cy="2172509"/>
              <a:chOff x="1807687" y="1217372"/>
              <a:chExt cx="2624700" cy="3067217"/>
            </a:xfrm>
          </p:grpSpPr>
          <p:pic>
            <p:nvPicPr>
              <p:cNvPr id="106" name="Google Shape;106;p17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1807687" y="1217372"/>
                <a:ext cx="2624700" cy="2624700"/>
              </a:xfrm>
              <a:prstGeom prst="ellipse">
                <a:avLst/>
              </a:prstGeom>
              <a:noFill/>
              <a:ln>
                <a:noFill/>
              </a:ln>
            </p:spPr>
          </p:pic>
          <p:sp>
            <p:nvSpPr>
              <p:cNvPr id="107" name="Google Shape;107;p17"/>
              <p:cNvSpPr txBox="1"/>
              <p:nvPr/>
            </p:nvSpPr>
            <p:spPr>
              <a:xfrm>
                <a:off x="1993826" y="3842088"/>
                <a:ext cx="2252400" cy="44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>
                    <a:latin typeface="Century Gothic"/>
                    <a:ea typeface="Century Gothic"/>
                    <a:cs typeface="Century Gothic"/>
                    <a:sym typeface="Century Gothic"/>
                  </a:rPr>
                  <a:t>Jessica Andersson</a:t>
                </a:r>
                <a:endParaRPr b="1"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u="sng">
                    <a:solidFill>
                      <a:schemeClr val="hlink"/>
                    </a:solidFill>
                    <a:latin typeface="Century Gothic"/>
                    <a:ea typeface="Century Gothic"/>
                    <a:cs typeface="Century Gothic"/>
                    <a:sym typeface="Century Gothic"/>
                    <a:hlinkClick r:id="rId10"/>
                  </a:rPr>
                  <a:t>@solidtubez</a:t>
                </a:r>
                <a:endParaRPr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  <p:pic>
          <p:nvPicPr>
            <p:cNvPr id="108" name="Google Shape;108;p17"/>
            <p:cNvPicPr preferRelativeResize="0"/>
            <p:nvPr/>
          </p:nvPicPr>
          <p:blipFill rotWithShape="1">
            <a:blip r:embed="rId11">
              <a:alphaModFix/>
            </a:blip>
            <a:srcRect b="14956" l="3279" r="3279" t="14956"/>
            <a:stretch/>
          </p:blipFill>
          <p:spPr>
            <a:xfrm>
              <a:off x="3073968" y="1772859"/>
              <a:ext cx="1828800" cy="1828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09" name="Google Shape;109;p17"/>
            <p:cNvSpPr txBox="1"/>
            <p:nvPr/>
          </p:nvSpPr>
          <p:spPr>
            <a:xfrm>
              <a:off x="3073975" y="3692950"/>
              <a:ext cx="1828800" cy="86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latin typeface="Century Gothic"/>
                  <a:ea typeface="Century Gothic"/>
                  <a:cs typeface="Century Gothic"/>
                  <a:sym typeface="Century Gothic"/>
                </a:rPr>
                <a:t>Alison Dowdney</a:t>
              </a:r>
              <a:br>
                <a:rPr lang="en-US">
                  <a:latin typeface="Century Gothic"/>
                  <a:ea typeface="Century Gothic"/>
                  <a:cs typeface="Century Gothic"/>
                  <a:sym typeface="Century Gothic"/>
                </a:rPr>
              </a:br>
              <a:r>
                <a:rPr lang="en-US" u="sng">
                  <a:solidFill>
                    <a:schemeClr val="hlink"/>
                  </a:solidFill>
                  <a:latin typeface="Century Gothic"/>
                  <a:ea typeface="Century Gothic"/>
                  <a:cs typeface="Century Gothic"/>
                  <a:sym typeface="Century Gothic"/>
                  <a:hlinkClick r:id="rId12"/>
                </a:rPr>
                <a:t>@alisondowdney</a:t>
              </a:r>
              <a:endParaRPr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/>
        </p:nvSpPr>
        <p:spPr>
          <a:xfrm>
            <a:off x="559904" y="21398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6000">
              <a:solidFill>
                <a:schemeClr val="lt1"/>
              </a:solidFill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3711175" y="5381825"/>
            <a:ext cx="73458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